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4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17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2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66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77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70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419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13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1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28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86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77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27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21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55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69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37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FAB96E-BDBC-4813-B41E-FAC7189128F0}" type="datetimeFigureOut">
              <a:rPr lang="hr-HR" smtClean="0"/>
              <a:t>24.5.2017.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2025DA-68E8-41A9-B33A-D161A769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217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AMBALAŽA I SAVE/SAFE FOOD – Europska Unija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CROPACK 2017 , ZAGREB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655462"/>
            <a:ext cx="3080212" cy="20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10305214" cy="5232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b="1" dirty="0">
                <a:solidFill>
                  <a:schemeClr val="tx1"/>
                </a:solidFill>
              </a:rPr>
              <a:t>HVALA NA PAŽNJI !</a:t>
            </a:r>
          </a:p>
          <a:p>
            <a:pPr marL="0" lvl="0" indent="0" algn="ctr">
              <a:buNone/>
            </a:pPr>
            <a:r>
              <a:rPr lang="hr-HR" sz="3600" dirty="0">
                <a:solidFill>
                  <a:schemeClr val="tx1"/>
                </a:solidFill>
              </a:rPr>
              <a:t>www.biljanaborzan.eu</a:t>
            </a:r>
          </a:p>
          <a:p>
            <a:pPr marL="0" indent="0" algn="ctr">
              <a:buNone/>
            </a:pP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34221" y="999189"/>
            <a:ext cx="7315200" cy="771421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O govorniku</a:t>
            </a:r>
            <a:br>
              <a:rPr lang="hr-HR" dirty="0"/>
            </a:b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42780" y="1870364"/>
            <a:ext cx="9753721" cy="4347556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Biljana Borzan, liječnica – specijalistica medicine rada i sporta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Europski parlament, zastupnica 2013-2014 te 2014-2019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Članica Odbora za okoliš, zdravlje i sigurnost hrane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Zamjenska članica Odbora za zajedničko tržište i zaštitu potrošača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591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114" y="297718"/>
            <a:ext cx="8534400" cy="1507067"/>
          </a:xfrm>
        </p:spPr>
        <p:txBody>
          <a:bodyPr/>
          <a:lstStyle/>
          <a:p>
            <a:r>
              <a:rPr lang="hr-HR" b="1" dirty="0"/>
              <a:t>Bacanje hrane u EU i RH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096" y="2248592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dirty="0">
                <a:solidFill>
                  <a:schemeClr val="tx1"/>
                </a:solidFill>
              </a:rPr>
              <a:t>88 milijuna tona godišnje u EU, skoro 1/3 sve proizvedene hrane</a:t>
            </a:r>
          </a:p>
          <a:p>
            <a:pPr lvl="0"/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400 tisuća tona godišnje u Hrvatskoj, 135 tona kruha na dan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Godišnja šteta iznosi 143 milijarde eura, od čega na domaćinstva otpada 98 milijardi eura. Po stanovniku EU to iznosi oko 200 eura, a na obitelj od pet članova 1000 eura godišnje</a:t>
            </a:r>
          </a:p>
          <a:p>
            <a:pPr marL="0" lv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Ljudi kopaju po kontejnerima, a tone hrane se uništavaju. To je nemoralno i šteti okolišu jer su u proizvodnju te hrane utrošeni resursi i radna snaga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9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423" y="39747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Uloga pakiranja u smanjenju bacanja hrane u EU 1.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357" y="1695796"/>
            <a:ext cx="8642465" cy="4904509"/>
          </a:xfrm>
        </p:spPr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</a:rPr>
              <a:t>Izvjestiteljica Europskog parlamenta za izvještaj pod nazivom </a:t>
            </a:r>
            <a:r>
              <a:rPr lang="hr-HR" i="1" dirty="0">
                <a:solidFill>
                  <a:schemeClr val="tx1"/>
                </a:solidFill>
              </a:rPr>
              <a:t>„Inicijativa za učinkovitu uporabu resursa: smanjenje rasipanja hrane, poboljšanje sigurnosti hrane“</a:t>
            </a: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Cilj izvještaja je je predložiti Europskoj komisiji i državama članicama političke i praktične mjere kojima bi se smanjilo bacanje, pojačala sigurnost i povećalo doniranje hrane duž cijelog proizvodno-prodajno-potrošačkog lanca</a:t>
            </a:r>
          </a:p>
          <a:p>
            <a:pPr lvl="0"/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Imenovana izvjestiteljicom u srpnju 2016., izvještaj izglasan 16. svibnja 2017.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Podržalo 623 od 676 prisutnih zastupnika, 92 %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665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54" y="43903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Uloga pakiranja u smanjenju bacanja hrane u EU 2.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536" y="1745673"/>
            <a:ext cx="8534400" cy="4655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u="sng" dirty="0">
                <a:solidFill>
                  <a:schemeClr val="tx1"/>
                </a:solidFill>
              </a:rPr>
              <a:t>Europski parlament u izvještaju: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prepoznaje pozitivnu ulogu koju sektor pakiranja igra po pitanju smanjenja bacanja i povećanja sigurnosti hrane</a:t>
            </a:r>
          </a:p>
          <a:p>
            <a:pPr lvl="0"/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ističe da se pakiranjem hrane znatno doprinosi smanjenju rasipanja hrane i održivosti produživanjem vijeka trajanja i zaštitom proizvoda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naglašava da se aktivnim i inteligentnim materijalima koji dolaze u dodir s hranom može poboljšati kvaliteta pakirane hrane i produžiti njezin vijek trajanja, može se bolje pratiti stanje pakirane hrane i pružiti informacije o svježini hrane;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naglašava da pakiranja trebaju biti u skladu sa svojom svrhom (tj. treba izbjegavati pretjerano ili nedovoljno pakiranje)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Ističe da pakiranja trebaju biti primjerena s obzirom na proizvod i potrebe potrošača te voditi računa o aspektu životnog ciklusa cjelokupnog zapakiranoga proizvoda, uključujući dizajn i namjenu pakiranja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748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979" y="231216"/>
            <a:ext cx="8534400" cy="1507067"/>
          </a:xfrm>
        </p:spPr>
        <p:txBody>
          <a:bodyPr/>
          <a:lstStyle/>
          <a:p>
            <a:r>
              <a:rPr lang="hr-HR" b="1" dirty="0"/>
              <a:t>Uloga pakiranja u smanjenju bacanja hrane u EU 3.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910" y="2155996"/>
            <a:ext cx="9390814" cy="4336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Glavne preporuke Parlamenta za Europsku komisiju i države članice: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podrška razvoju i primjeni aktivnih i inteligentnih materijala koji dolaze u dodir s hranom i drugih inovativnih rješenja koja će pozitivno utjecati na resursnu učinkovitost i kružno gospodarstvo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odgovarajućim zakonima o materijalima koji dolaze u dodir s hranom omogućiti najviši stupanj zaštite potrošača u vezi sa svim materijalima za pakiranje, uključujući materijale uvezene iz trećih zemalja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0"/>
            <a:r>
              <a:rPr lang="hr-HR" dirty="0">
                <a:solidFill>
                  <a:schemeClr val="tx1"/>
                </a:solidFill>
              </a:rPr>
              <a:t>posebno poziva Komisiju da dopuni regulativu 1935/2004 o materijalima i predmetima koji ddolaze u dodir s hranom na načim da harmonizira proizvodnju materijala koji trenutno nisu regulirani, posebice papir i karton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6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24784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Uloga pakiranja u smanjenju bacanja hrane u EU 4. – primjeri </a:t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4" y="1477871"/>
            <a:ext cx="2058988" cy="400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07" y="1477870"/>
            <a:ext cx="3842732" cy="400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41" y="1458535"/>
            <a:ext cx="4191867" cy="4000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0344" y="5710844"/>
            <a:ext cx="2058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Pakiranje salate sa spremnikom za 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8343" y="5765448"/>
            <a:ext cx="398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Aktivno pakiranje koje ukazuje na svježinu namirnice</a:t>
            </a:r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611341" y="5720049"/>
            <a:ext cx="419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Pakiranje mesa s više odjeljaka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1" y="1458535"/>
            <a:ext cx="392360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663" y="38084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sz="3100" b="1" dirty="0"/>
              <a:t>EU Regulativa 1935/2004</a:t>
            </a:r>
            <a:r>
              <a:rPr lang="hr-HR" sz="3100" dirty="0"/>
              <a:t> </a:t>
            </a:r>
            <a:r>
              <a:rPr lang="hr-HR" sz="3100" b="1" dirty="0"/>
              <a:t>o materijalima i predmetima koji dolaze u dodir s hranom 1.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277" y="2647604"/>
            <a:ext cx="10413279" cy="46925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</a:rPr>
              <a:t>Dva osnovna postulata regulative 1935/2004:</a:t>
            </a:r>
          </a:p>
          <a:p>
            <a:pPr marL="457200" indent="-457200">
              <a:buAutoNum type="arabicPeriod"/>
            </a:pPr>
            <a:r>
              <a:rPr lang="hr-HR" u="sng" dirty="0">
                <a:solidFill>
                  <a:schemeClr val="tx1"/>
                </a:solidFill>
              </a:rPr>
              <a:t>Pakiranje ne smije u hranu otpuštati tvari koje su štetne za ljudsko zdravlje</a:t>
            </a: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</a:rPr>
              <a:t>2.   </a:t>
            </a:r>
            <a:r>
              <a:rPr lang="hr-HR" u="sng" dirty="0">
                <a:solidFill>
                  <a:schemeClr val="tx1"/>
                </a:solidFill>
              </a:rPr>
              <a:t>Pakiranje ne smije na neprihvatljiv način mijenjati sastav, okus i miris hrane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</a:rPr>
              <a:t>Regulativa propisuje:</a:t>
            </a:r>
          </a:p>
          <a:p>
            <a:pPr lvl="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Koje su ovlasti Europske komisije, koje država članica</a:t>
            </a:r>
          </a:p>
          <a:p>
            <a:pPr lvl="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okvirna pravila za </a:t>
            </a:r>
            <a:r>
              <a:rPr lang="hr-HR" b="1" dirty="0">
                <a:solidFill>
                  <a:schemeClr val="tx1"/>
                </a:solidFill>
              </a:rPr>
              <a:t>četiri od sedamnaest</a:t>
            </a:r>
            <a:r>
              <a:rPr lang="hr-HR" dirty="0">
                <a:solidFill>
                  <a:schemeClr val="tx1"/>
                </a:solidFill>
              </a:rPr>
              <a:t> najčešće korištenih materijala koji su u dodiru s hranom: plastiku, keramiku, regeneriranu celulozu i tzv. „pametne“ materijale </a:t>
            </a:r>
          </a:p>
          <a:p>
            <a:pPr lvl="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Od nabrojanih četiri, samo je plastika detaljno regulirana na razini EU</a:t>
            </a:r>
          </a:p>
          <a:p>
            <a:pPr lvl="0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Za preostalih 13 materijala države članice same određuju propise i ograničenja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6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97" y="14808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EU Regulativa 1935/2004</a:t>
            </a:r>
            <a:r>
              <a:rPr lang="hr-HR" dirty="0"/>
              <a:t> </a:t>
            </a:r>
            <a:r>
              <a:rPr lang="hr-HR" b="1" dirty="0"/>
              <a:t>o materijalima i predmetima koji dolaze u dodir s hranom 2.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87" y="1724891"/>
            <a:ext cx="10770726" cy="4867102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Europski parlament je 2016. pripremio izvještaj o implementaciji regulative 1935/2004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Glavne preporuke: </a:t>
            </a:r>
            <a:endParaRPr lang="hr-HR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Proširiti obuhvat regulative na svih 17 glavnih FCM*, pogotovo papir i karton, lakove i premaze, metale i slitine te tiskarske tinte i ljepila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Razviti EU standarde za analitičko testiranje svih 17 glavnih FCM kako bi se u svim državama koristile iste metode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Kod procjene učinka  FCM materijala od strane državnih agencija, EFSA-e te ECHA-e podrobnije testirati kumulativni efekt i međudjelovanje različitih spojeva na ljudsko zdravlje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Poziva države članice da povećaju učestalost i učinkovitost službenih kontrola uzimajući u obzir količinu hrane, ciljanog potrošača, vremensko razdoblje tijekom kojeg je hrana bila u dodir s FCM-om i vrstu FCM-ova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*FCM – Food Contact Materials</a:t>
            </a:r>
          </a:p>
        </p:txBody>
      </p:sp>
    </p:spTree>
    <p:extLst>
      <p:ext uri="{BB962C8B-B14F-4D97-AF65-F5344CB8AC3E}">
        <p14:creationId xmlns:p14="http://schemas.microsoft.com/office/powerpoint/2010/main" val="19822919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755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3</vt:lpstr>
      <vt:lpstr>Slice</vt:lpstr>
      <vt:lpstr>AMBALAŽA I SAVE/SAFE FOOD – Europska Unija</vt:lpstr>
      <vt:lpstr>O govorniku </vt:lpstr>
      <vt:lpstr>Bacanje hrane u EU i RH </vt:lpstr>
      <vt:lpstr>Uloga pakiranja u smanjenju bacanja hrane u EU 1. </vt:lpstr>
      <vt:lpstr>Uloga pakiranja u smanjenju bacanja hrane u EU 2. </vt:lpstr>
      <vt:lpstr>Uloga pakiranja u smanjenju bacanja hrane u EU 3.</vt:lpstr>
      <vt:lpstr>Uloga pakiranja u smanjenju bacanja hrane u EU 4. – primjeri  </vt:lpstr>
      <vt:lpstr>EU Regulativa 1935/2004 o materijalima i predmetima koji dolaze u dodir s hranom 1. </vt:lpstr>
      <vt:lpstr>EU Regulativa 1935/2004 o materijalima i predmetima koji dolaze u dodir s hranom 2.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AMBALAŽA I SAVE/SAFE FOOD – Europska Unija</dc:title>
  <dc:creator>Korisnik</dc:creator>
  <cp:lastModifiedBy>Vladimir Borzan</cp:lastModifiedBy>
  <cp:revision>14</cp:revision>
  <dcterms:created xsi:type="dcterms:W3CDTF">2017-05-23T14:14:33Z</dcterms:created>
  <dcterms:modified xsi:type="dcterms:W3CDTF">2017-05-24T20:48:09Z</dcterms:modified>
</cp:coreProperties>
</file>